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F00"/>
    <a:srgbClr val="4E59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B46276-49B8-48B1-81E8-3A1EE3CC29D3}" v="4" dt="2022-01-31T15:08:48.8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4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214" y="-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4FD75-DA73-4F3C-A1D3-55901AE850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21758-F6ED-44A4-87BD-BE49F0DFA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9869F-3533-40D8-95F8-58E4E67EC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15CF6-3709-4EB8-A932-DA56D1A90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D087A-5C94-41C1-9A31-1847AF5C0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15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6C168-6E9C-4A5F-8CE5-572A43815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EB3073-F379-4E7F-9960-453A3F032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F88A5-EA07-4423-B1FC-FB54DB3D3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8269-B456-4EC4-909C-6BD603C86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75551-6823-477C-A939-E8181DC3E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01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FA19A0-ED87-4C36-B203-E78A0E7029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6BF5A-2BD2-4C77-85F8-D4D5827C2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48BC3-30E4-49A4-9760-387D34527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6C3AA-28C3-4AEB-9190-F7791788E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08024-7FAD-4208-B0E4-F106B9B4D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99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67AB0-C0F4-41C7-AE81-5DA6DF9F4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8BA5D-BADF-4A5B-B94A-447AED9BB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71945-8472-4214-9A30-C83584B40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D02C2-D02A-48FF-A9D7-0DD83181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16C59-09A6-48B9-B07F-5FAF9C466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85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6DB52-A8DF-4B9C-81E8-5377B3F4F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BA14C-9D12-46FC-A2FE-9C70CA4C8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5E635-35DF-4BD7-AB75-51DA52158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CA732-A406-4AC9-9DC3-C6D4410AB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BABA8-CE6C-4B42-9812-F2D762E01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36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F3E71-5552-42EA-BAD0-30982F061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4D3B8-233B-405A-A228-F0D2366FA8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0B01CF-7797-4940-8C81-82EE00B24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495AF-8E9F-4FDE-BF58-1266DC2B0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6D601-77EC-46AE-9AC2-E8A00884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CEF6D7-B372-424C-8A03-B62939591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51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3471-EF44-412B-95AA-59CAAAA0A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F2AE6C-4611-4853-8C9E-9D3EA7F19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F5FB67-C54A-44D6-9454-5472CC837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26DABB-BEA7-42D1-B2FA-E00F9D581A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5562D5-6BF7-4FB0-8370-1180D3207B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C4615-DE98-4AFA-98C1-DC0E51FB2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9E5364-CC51-4FBB-97BE-1CF056DA0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2C474F-5661-4657-9560-931496D51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21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FB9F7-A2B0-4B58-BFCB-467EEC98D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04A0FB-CA97-47D0-9135-CD2CC3357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A6EC52-C1CB-43D4-857E-97EA5526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0DC74C-64B1-44D1-9BCF-8381F7DD0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91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BED921-6FC3-4179-BF4C-B7F73C9D0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64BFF9-E7A3-4AA4-BE81-B6AD60452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60F67D-3415-4D4E-A6DE-61031610B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09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92EBE-1A1E-4662-91F5-CBAE083B5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FC417-B79D-49E9-BCB2-987476785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28F9CE-2463-4304-A6C4-C7F6F869C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D3C51-2F24-40E0-BCC7-D9B683DB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EAD87-78B1-4341-997B-BB4DD9FA0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0E8D0-D88B-4261-BFCA-76BB63228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002DD-ABDF-46A9-9ED6-B2CB45ABD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6A6E6B-28D0-4D88-9B66-3F995841E9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9B6AF8-6003-40B5-893B-EED209C4A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CA6C22-951A-497C-910D-A525F02CC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E952-4747-481A-9733-9A6554B2E625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3E5142-AA4D-4D79-9FC1-356B97DBB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95146-636B-4C05-849E-DBD9F30E6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83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102517-A966-4EA6-BB74-4EC74F0C6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6000F0-A0B6-42DB-8B47-09D112EBC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A532A-5864-4D7A-A224-E487130CD5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E952-4747-481A-9733-9A6554B2E625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7DEDC-A214-477F-ACCE-75D5E2157D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C4BB0-5D20-4CFF-A072-81176D145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A34A2-221B-4AB5-8F41-D8E06DA37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06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337EDAB-5938-4E00-8AD8-D1E096FF1AAE}"/>
              </a:ext>
            </a:extLst>
          </p:cNvPr>
          <p:cNvSpPr txBox="1"/>
          <p:nvPr/>
        </p:nvSpPr>
        <p:spPr>
          <a:xfrm>
            <a:off x="-239400" y="29219"/>
            <a:ext cx="733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539750" algn="l"/>
              </a:tabLst>
            </a:pPr>
            <a:r>
              <a:rPr lang="en-GB" sz="3600" dirty="0">
                <a:solidFill>
                  <a:srgbClr val="00BF00"/>
                </a:solidFill>
                <a:latin typeface="Arial Black" panose="020B0A04020102020204" pitchFamily="34" charset="0"/>
              </a:rPr>
              <a:t>BLUEBERRY FLAPJACKS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7D7BDF4-B8AD-4B23-81A1-A4BA524F7B73}"/>
              </a:ext>
            </a:extLst>
          </p:cNvPr>
          <p:cNvSpPr/>
          <p:nvPr/>
        </p:nvSpPr>
        <p:spPr>
          <a:xfrm>
            <a:off x="176821" y="4369560"/>
            <a:ext cx="2729195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INGREDIENTS</a:t>
            </a: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endParaRPr lang="en-GB" sz="14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100g coconut oil or butter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180g rolled oats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100g ground almonds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20g chia seeds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250g blueberries or raspberries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70 ml maple syrup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 tsp vanilla extract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Pinch of salt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Greaseproof paper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4AA52A8-6A49-4CD3-BECE-8395B17B0578}"/>
              </a:ext>
            </a:extLst>
          </p:cNvPr>
          <p:cNvSpPr/>
          <p:nvPr/>
        </p:nvSpPr>
        <p:spPr>
          <a:xfrm>
            <a:off x="2681220" y="4331133"/>
            <a:ext cx="4068009" cy="635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METHOD </a:t>
            </a: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   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Put the oven on to 180ºC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Melt the coconut oil and maple syrup together in a saucepan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 a large bowl mix the oats, chai seeds, ground almonds, vanilla extract and salt. 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Pour the melted oil and syrup over and mix well.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Add the blueberries and mix again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Pour into a tin (</a:t>
            </a:r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approx. 27 x 23cm - important</a:t>
            </a: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 lined with greaseproof paper 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Press down firmly with a spoon – this will help it stick together when cooked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Cook for about 30 mins at 180ºC until golden brown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Leave to cool then put in the fridge to cool before cutting – it will make them much easier to cut.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Enjoy</a:t>
            </a: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endParaRPr lang="en-GB" sz="14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98850">
              <a:spcAft>
                <a:spcPts val="600"/>
              </a:spcAft>
            </a:pPr>
            <a:endParaRPr lang="en-GB" sz="14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0850" indent="-252000">
              <a:spcAft>
                <a:spcPts val="600"/>
              </a:spcAft>
              <a:buFont typeface="+mj-lt"/>
              <a:buAutoNum type="arabicParenR"/>
            </a:pPr>
            <a:endParaRPr lang="en-GB" sz="14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0850" indent="-450850">
              <a:spcAft>
                <a:spcPts val="600"/>
              </a:spcAft>
              <a:buFont typeface="+mj-lt"/>
              <a:buAutoNum type="arabicParenR"/>
            </a:pPr>
            <a:endParaRPr lang="en-GB" sz="14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0850" indent="-450850">
              <a:spcAft>
                <a:spcPts val="600"/>
              </a:spcAft>
              <a:buFont typeface="+mj-lt"/>
              <a:buAutoNum type="arabicParenR"/>
            </a:pPr>
            <a:endParaRPr lang="en-GB" sz="14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GB" sz="14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0850" indent="-450850">
              <a:spcAft>
                <a:spcPts val="600"/>
              </a:spcAft>
              <a:buFont typeface="+mj-lt"/>
              <a:buAutoNum type="arabicPeriod"/>
            </a:pPr>
            <a:endParaRPr lang="en-GB" sz="14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92F34A-84F0-4E96-B95F-2089361E3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994" y="7873599"/>
            <a:ext cx="1407226" cy="1443128"/>
          </a:xfrm>
          <a:prstGeom prst="rect">
            <a:avLst/>
          </a:prstGeom>
          <a:ln>
            <a:noFill/>
          </a:ln>
        </p:spPr>
      </p:pic>
      <p:grpSp>
        <p:nvGrpSpPr>
          <p:cNvPr id="3" name="Group 2"/>
          <p:cNvGrpSpPr/>
          <p:nvPr/>
        </p:nvGrpSpPr>
        <p:grpSpPr>
          <a:xfrm>
            <a:off x="108771" y="9225069"/>
            <a:ext cx="783714" cy="359730"/>
            <a:chOff x="184057" y="9382597"/>
            <a:chExt cx="783714" cy="359730"/>
          </a:xfrm>
        </p:grpSpPr>
        <p:pic>
          <p:nvPicPr>
            <p:cNvPr id="1026" name="Picture 2" descr="https://en.facebookbrand.com/wp-content/uploads/2016/05/FB-fLogo-Blue-broadcast-2.png">
              <a:extLst>
                <a:ext uri="{FF2B5EF4-FFF2-40B4-BE49-F238E27FC236}">
                  <a16:creationId xmlns:a16="http://schemas.microsoft.com/office/drawing/2014/main" id="{8BD0FEEE-AECC-41BB-A040-E571025E3E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057" y="9382597"/>
              <a:ext cx="339225" cy="339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Instagram icon Free Vector">
              <a:extLst>
                <a:ext uri="{FF2B5EF4-FFF2-40B4-BE49-F238E27FC236}">
                  <a16:creationId xmlns:a16="http://schemas.microsoft.com/office/drawing/2014/main" id="{BB7557F8-93AB-4E10-89BE-B596F393B67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07" t="16317" r="16786" b="16632"/>
            <a:stretch/>
          </p:blipFill>
          <p:spPr bwMode="auto">
            <a:xfrm>
              <a:off x="610860" y="9386773"/>
              <a:ext cx="356911" cy="355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559D3A64-F093-4158-9534-156AD4EB71A3}"/>
              </a:ext>
            </a:extLst>
          </p:cNvPr>
          <p:cNvSpPr/>
          <p:nvPr/>
        </p:nvSpPr>
        <p:spPr>
          <a:xfrm>
            <a:off x="-25506" y="9585389"/>
            <a:ext cx="22994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"/>
              </a:spcAft>
            </a:pPr>
            <a:r>
              <a:rPr lang="en-GB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@</a:t>
            </a:r>
            <a:r>
              <a:rPr lang="en-GB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quickhealthyfamilymeals</a:t>
            </a:r>
            <a:endParaRPr lang="en-GB" sz="1100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F32DFB5-5DAB-48FC-BC11-776BAE25B5F7}"/>
              </a:ext>
            </a:extLst>
          </p:cNvPr>
          <p:cNvSpPr/>
          <p:nvPr/>
        </p:nvSpPr>
        <p:spPr>
          <a:xfrm>
            <a:off x="2524747" y="9515562"/>
            <a:ext cx="4374001" cy="443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100"/>
              </a:spcAft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To watch a video showing how this is made or to explore more </a:t>
            </a:r>
          </a:p>
          <a:p>
            <a:pPr algn="r">
              <a:spcAft>
                <a:spcPts val="100"/>
              </a:spcAft>
            </a:pPr>
            <a:r>
              <a:rPr lang="en-GB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Quick Healthy Family Meal ideas go to www.quickhealthyfamilymeals.com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2ACD987A-A482-4B10-BC70-B43C50A4C1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677" y="3051974"/>
            <a:ext cx="683668" cy="6385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A31D48B-9E59-49BA-8A4A-BE94356E05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365" y="3051974"/>
            <a:ext cx="584676" cy="58467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3A278B2-065A-4689-8D0D-9B99B4529BC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55" y="3051974"/>
            <a:ext cx="543114" cy="54311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A1023D0-FCA9-4855-AD60-D69835EBA96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513" y="2953456"/>
            <a:ext cx="618264" cy="618264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B83A5C35-D536-4083-9C12-C381BAE9B99E}"/>
              </a:ext>
            </a:extLst>
          </p:cNvPr>
          <p:cNvGrpSpPr/>
          <p:nvPr/>
        </p:nvGrpSpPr>
        <p:grpSpPr>
          <a:xfrm>
            <a:off x="427546" y="2656201"/>
            <a:ext cx="5884801" cy="351258"/>
            <a:chOff x="410408" y="2293357"/>
            <a:chExt cx="5884801" cy="351258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14A59D0-0A5F-4619-8F4E-C57551086564}"/>
                </a:ext>
              </a:extLst>
            </p:cNvPr>
            <p:cNvSpPr txBox="1"/>
            <p:nvPr/>
          </p:nvSpPr>
          <p:spPr>
            <a:xfrm>
              <a:off x="410408" y="2367616"/>
              <a:ext cx="15500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Black" panose="020B0A04020102020204" pitchFamily="34" charset="0"/>
                </a:rPr>
                <a:t>QUICK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1DA6E330-98E3-4717-9C13-469B786EEDD2}"/>
                </a:ext>
              </a:extLst>
            </p:cNvPr>
            <p:cNvGrpSpPr/>
            <p:nvPr/>
          </p:nvGrpSpPr>
          <p:grpSpPr>
            <a:xfrm>
              <a:off x="2024988" y="2293357"/>
              <a:ext cx="4270221" cy="351258"/>
              <a:chOff x="2024988" y="2293357"/>
              <a:chExt cx="4270221" cy="351258"/>
            </a:xfrm>
          </p:grpSpPr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0DFA07E-C0C9-4C42-A0B1-74159408AC83}"/>
                  </a:ext>
                </a:extLst>
              </p:cNvPr>
              <p:cNvSpPr txBox="1"/>
              <p:nvPr/>
            </p:nvSpPr>
            <p:spPr>
              <a:xfrm>
                <a:off x="2024988" y="2367616"/>
                <a:ext cx="15500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</a:rPr>
                  <a:t>HEALTHY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29B726B-2716-424B-AB13-935DE2412DA4}"/>
                  </a:ext>
                </a:extLst>
              </p:cNvPr>
              <p:cNvSpPr txBox="1"/>
              <p:nvPr/>
            </p:nvSpPr>
            <p:spPr>
              <a:xfrm>
                <a:off x="3783073" y="2341575"/>
                <a:ext cx="15500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</a:rPr>
                  <a:t>FAMILY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E70431B-DA35-43B7-81D5-58281BAB4A25}"/>
                  </a:ext>
                </a:extLst>
              </p:cNvPr>
              <p:cNvSpPr txBox="1"/>
              <p:nvPr/>
            </p:nvSpPr>
            <p:spPr>
              <a:xfrm>
                <a:off x="5333134" y="2293357"/>
                <a:ext cx="96207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</a:rPr>
                  <a:t>MEALS</a:t>
                </a:r>
              </a:p>
            </p:txBody>
          </p:sp>
        </p:grpSp>
      </p:grpSp>
      <p:sp>
        <p:nvSpPr>
          <p:cNvPr id="30" name="Rectangle 3">
            <a:extLst>
              <a:ext uri="{FF2B5EF4-FFF2-40B4-BE49-F238E27FC236}">
                <a16:creationId xmlns:a16="http://schemas.microsoft.com/office/drawing/2014/main" id="{C4DE3EE4-2F13-4E80-9668-6674A722B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998" y="3021519"/>
            <a:ext cx="184294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en-GB" sz="12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47F1341B-B3B2-4F5C-8767-B13CDE2D5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7075" y="2960559"/>
            <a:ext cx="15500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en-GB" sz="12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1">
            <a:extLst>
              <a:ext uri="{FF2B5EF4-FFF2-40B4-BE49-F238E27FC236}">
                <a16:creationId xmlns:a16="http://schemas.microsoft.com/office/drawing/2014/main" id="{747275C1-B532-4ED7-8EF1-E43CA33AF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718" y="3051974"/>
            <a:ext cx="16764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eaLnBrk="1" fontAlgn="ctr" hangingPunct="1"/>
            <a:br>
              <a:rPr lang="en-US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endParaRPr lang="en-US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97A17D1-E8D5-4877-A022-FEF7EC9EE166}"/>
              </a:ext>
            </a:extLst>
          </p:cNvPr>
          <p:cNvSpPr txBox="1"/>
          <p:nvPr/>
        </p:nvSpPr>
        <p:spPr>
          <a:xfrm>
            <a:off x="141495" y="3077922"/>
            <a:ext cx="1238159" cy="923330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en-GB" sz="1200" b="1" dirty="0">
                <a:latin typeface="Arial Narrow" panose="020B0606020202030204" pitchFamily="34" charset="0"/>
                <a:cs typeface="Arial" panose="020B0604020202020204" pitchFamily="34" charset="0"/>
              </a:rPr>
              <a:t>4 mins 30 secs </a:t>
            </a:r>
            <a:br>
              <a:rPr lang="en-GB" sz="1200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GB" sz="1200" b="1" dirty="0">
                <a:latin typeface="Arial Narrow" panose="020B0606020202030204" pitchFamily="34" charset="0"/>
                <a:cs typeface="Arial" panose="020B0604020202020204" pitchFamily="34" charset="0"/>
              </a:rPr>
              <a:t>prep time! &amp; 30 mins cooking time</a:t>
            </a:r>
            <a:br>
              <a:rPr lang="en-GB" sz="1200" b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endParaRPr lang="en-GB" sz="1200" b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D43BDB3-CE13-4566-8C0D-B49E618ED7BB}"/>
              </a:ext>
            </a:extLst>
          </p:cNvPr>
          <p:cNvSpPr txBox="1"/>
          <p:nvPr/>
        </p:nvSpPr>
        <p:spPr>
          <a:xfrm>
            <a:off x="3584427" y="3186570"/>
            <a:ext cx="1238159" cy="184666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en-GB" sz="1200" b="1" dirty="0">
                <a:latin typeface="Arial Narrow" panose="020B0606020202030204" pitchFamily="34" charset="0"/>
                <a:cs typeface="Arial" panose="020B0604020202020204" pitchFamily="34" charset="0"/>
              </a:rPr>
              <a:t>Makes 20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EF626B3-15B4-49AA-9D14-6AC6FF1FAF1B}"/>
              </a:ext>
            </a:extLst>
          </p:cNvPr>
          <p:cNvSpPr txBox="1"/>
          <p:nvPr/>
        </p:nvSpPr>
        <p:spPr>
          <a:xfrm>
            <a:off x="1469252" y="3077922"/>
            <a:ext cx="2137258" cy="738664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en-GB" sz="1200" b="1" dirty="0">
                <a:latin typeface="Arial Narrow" panose="020B0606020202030204" pitchFamily="34" charset="0"/>
                <a:cs typeface="Arial" panose="020B0604020202020204" pitchFamily="34" charset="0"/>
              </a:rPr>
              <a:t>Blueberries contain fibre,  vitamins C, K and B6, and phosphorous &amp; manganese. </a:t>
            </a:r>
            <a:br>
              <a:rPr lang="en-GB" sz="1200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GB" sz="1200" b="1" dirty="0">
                <a:latin typeface="Arial Narrow" panose="020B0606020202030204" pitchFamily="34" charset="0"/>
                <a:cs typeface="Arial" panose="020B0604020202020204" pitchFamily="34" charset="0"/>
              </a:rPr>
              <a:t>Eat more!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504385E-C1E4-4840-801A-5592E3FC01F8}"/>
              </a:ext>
            </a:extLst>
          </p:cNvPr>
          <p:cNvSpPr txBox="1"/>
          <p:nvPr/>
        </p:nvSpPr>
        <p:spPr>
          <a:xfrm>
            <a:off x="4656659" y="3077922"/>
            <a:ext cx="2166591" cy="923330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algn="ctr"/>
            <a:r>
              <a:rPr lang="en-GB" sz="1200" b="1" dirty="0">
                <a:latin typeface="Arial Narrow" panose="020B0606020202030204" pitchFamily="34" charset="0"/>
                <a:cs typeface="Arial" panose="020B0604020202020204" pitchFamily="34" charset="0"/>
              </a:rPr>
              <a:t>These flapjacks contain 2/3 less  ‘sugar’, and less than 1/2 the quantity of ‘butter’ found in ‘normal’ flapjacks. This makes them a healthier flapjack</a:t>
            </a:r>
          </a:p>
        </p:txBody>
      </p:sp>
      <p:pic>
        <p:nvPicPr>
          <p:cNvPr id="5" name="Picture 4" descr="A plate of muffins&#10;&#10;Description automatically generated with medium confidence">
            <a:extLst>
              <a:ext uri="{FF2B5EF4-FFF2-40B4-BE49-F238E27FC236}">
                <a16:creationId xmlns:a16="http://schemas.microsoft.com/office/drawing/2014/main" id="{6C649AFB-B096-4575-9DC3-564F8C198AE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746"/>
            <a:ext cx="6858000" cy="183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648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22009</TotalTime>
  <Words>252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Jayson, Dean L.</dc:creator>
  <cp:lastModifiedBy>Dean Jayson</cp:lastModifiedBy>
  <cp:revision>61</cp:revision>
  <cp:lastPrinted>2018-04-24T13:55:33Z</cp:lastPrinted>
  <dcterms:created xsi:type="dcterms:W3CDTF">2017-09-15T16:10:26Z</dcterms:created>
  <dcterms:modified xsi:type="dcterms:W3CDTF">2022-01-31T15:09:20Z</dcterms:modified>
</cp:coreProperties>
</file>